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59" r:id="rId5"/>
    <p:sldId id="264" r:id="rId6"/>
    <p:sldId id="273" r:id="rId7"/>
    <p:sldId id="260" r:id="rId8"/>
    <p:sldId id="265" r:id="rId9"/>
    <p:sldId id="270" r:id="rId10"/>
    <p:sldId id="262" r:id="rId11"/>
    <p:sldId id="267" r:id="rId12"/>
    <p:sldId id="272" r:id="rId13"/>
    <p:sldId id="271" r:id="rId14"/>
    <p:sldId id="269" r:id="rId15"/>
    <p:sldId id="274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9EC"/>
    <a:srgbClr val="F8F3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95" autoAdjust="0"/>
  </p:normalViewPr>
  <p:slideViewPr>
    <p:cSldViewPr>
      <p:cViewPr varScale="1">
        <p:scale>
          <a:sx n="107" d="100"/>
          <a:sy n="107" d="100"/>
        </p:scale>
        <p:origin x="-17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5F66-1953-4F02-8CD1-99D37606B6E4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8B46-DCC9-4EB7-969A-4C43EF2DCF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feature matching using </a:t>
            </a:r>
            <a:r>
              <a:rPr lang="en-US" altLang="zh-CN" baseline="0" dirty="0" err="1" smtClean="0"/>
              <a:t>supersymmetric</a:t>
            </a:r>
            <a:r>
              <a:rPr lang="en-US" altLang="zh-CN" baseline="0" dirty="0" smtClean="0"/>
              <a:t> geometric constraints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Finally, we matched SIFT points on images of deforming surfaces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showing a cloth and a cushion.</a:t>
            </a:r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slide shows the results for spectral method, </a:t>
            </a:r>
            <a:r>
              <a:rPr lang="en-US" altLang="zh-CN" baseline="0" dirty="0" err="1" smtClean="0"/>
              <a:t>hypergraph</a:t>
            </a:r>
            <a:r>
              <a:rPr lang="en-US" altLang="zh-CN" baseline="0" dirty="0" smtClean="0"/>
              <a:t> matching, a </a:t>
            </a:r>
            <a:r>
              <a:rPr lang="en-US" altLang="zh-CN" baseline="0" dirty="0" err="1" smtClean="0"/>
              <a:t>thrid</a:t>
            </a:r>
            <a:r>
              <a:rPr lang="en-US" altLang="zh-CN" baseline="0" dirty="0" smtClean="0"/>
              <a:t>-order tensor, and the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on Frame 80-90 for the cloth, frame 144-156 for cushion.</a:t>
            </a:r>
          </a:p>
          <a:p>
            <a:r>
              <a:rPr lang="en-US" altLang="zh-CN" baseline="0" dirty="0" smtClean="0"/>
              <a:t>It is visible that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produced the better matching.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This Table demonstrates the matching accuracy and time performance.</a:t>
            </a:r>
          </a:p>
          <a:p>
            <a:r>
              <a:rPr lang="en-US" altLang="zh-CN" dirty="0" smtClean="0"/>
              <a:t>All methods were executed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 on a PC.</a:t>
            </a:r>
          </a:p>
          <a:p>
            <a:r>
              <a:rPr lang="en-US" altLang="zh-CN" dirty="0" smtClean="0"/>
              <a:t>To enable direct and fair comparison, we used the same potential and the same tensor size for all high-order</a:t>
            </a:r>
            <a:r>
              <a:rPr lang="en-US" altLang="zh-CN" baseline="0" dirty="0" smtClean="0"/>
              <a:t> algorithms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Table demonstrates that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 achieves a higher matching accuracy than previous algorithms with competitive</a:t>
            </a:r>
            <a:r>
              <a:rPr lang="en-US" altLang="zh-CN" baseline="0" dirty="0" smtClean="0"/>
              <a:t> time cost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Thank 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 you.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next provide a further real-world, noisy, example of the use of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scene was captured using a </a:t>
            </a:r>
            <a:r>
              <a:rPr lang="en-US" altLang="zh-CN" dirty="0" err="1" smtClean="0"/>
              <a:t>Kinect</a:t>
            </a:r>
            <a:r>
              <a:rPr lang="en-US" altLang="zh-CN" dirty="0" smtClean="0"/>
              <a:t> camera.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animation shows</a:t>
            </a:r>
            <a:r>
              <a:rPr lang="en-US" altLang="zh-CN" baseline="0" dirty="0" smtClean="0"/>
              <a:t> the matching results for the colored scene captured by </a:t>
            </a:r>
            <a:r>
              <a:rPr lang="en-US" altLang="zh-CN" baseline="0" dirty="0" err="1" smtClean="0"/>
              <a:t>Kinect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further application is registration of (approximately) articulated shapes.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Articulated Robot between frame 9 and 10, both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and Chang’s results are shown to make the comparison.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10, the</a:t>
            </a:r>
            <a:r>
              <a:rPr lang="en-US" altLang="zh-CN" baseline="0" dirty="0" smtClean="0"/>
              <a:t> matching results are snapped.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1214422"/>
            <a:ext cx="8286808" cy="1588"/>
          </a:xfrm>
          <a:prstGeom prst="line">
            <a:avLst/>
          </a:prstGeom>
          <a:ln w="19050">
            <a:solidFill>
              <a:srgbClr val="66C9EC"/>
            </a:solidFill>
          </a:ln>
          <a:effectLst>
            <a:outerShdw blurRad="40000" dist="127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graph-vision3\graph-vision3.avi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matching\roostermatching.avi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related\rooster23\rooster23.avi" TargetMode="External"/><Relationship Id="rId1" Type="http://schemas.openxmlformats.org/officeDocument/2006/relationships/video" Target="file:///E:\Researching\2012\SuperMatching\vido\related\roosterreg12\roosterreg12.avi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kinect2\kinect2.avi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videos\robot3\robot3.avi" TargetMode="External"/><Relationship Id="rId1" Type="http://schemas.openxmlformats.org/officeDocument/2006/relationships/video" Target="file:///E:\Researching\2012\SuperMatching\vido\related\robot4\robot4.avi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7158" y="1744661"/>
            <a:ext cx="8429684" cy="147002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3200" dirty="0" smtClean="0"/>
              <a:t>: </a:t>
            </a:r>
            <a:br>
              <a:rPr lang="en-US" altLang="zh-CN" sz="3200" dirty="0" smtClean="0"/>
            </a:br>
            <a:r>
              <a:rPr lang="en-US" altLang="zh-CN" sz="3200" dirty="0" smtClean="0"/>
              <a:t>Feature </a:t>
            </a:r>
            <a:r>
              <a:rPr lang="en-US" altLang="zh-CN" sz="3200" dirty="0" smtClean="0">
                <a:solidFill>
                  <a:srgbClr val="FF0000"/>
                </a:solidFill>
              </a:rPr>
              <a:t>Matching</a:t>
            </a:r>
            <a:r>
              <a:rPr lang="en-US" altLang="zh-CN" sz="3200" dirty="0" smtClean="0"/>
              <a:t> using </a:t>
            </a:r>
            <a:br>
              <a:rPr lang="en-US" altLang="zh-CN" sz="3200" dirty="0" smtClean="0"/>
            </a:br>
            <a:r>
              <a:rPr lang="en-US" altLang="zh-CN" sz="3200" dirty="0" smtClean="0">
                <a:solidFill>
                  <a:srgbClr val="FF0000"/>
                </a:solidFill>
              </a:rPr>
              <a:t>Supersymmetric</a:t>
            </a:r>
            <a:r>
              <a:rPr lang="en-US" altLang="zh-CN" sz="3200" dirty="0" smtClean="0"/>
              <a:t> Geometric Constraints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5292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Submission ID: 0208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Deformable</a:t>
            </a:r>
            <a:r>
              <a:rPr lang="en-US" altLang="zh-CN" dirty="0" smtClean="0"/>
              <a:t> surfaces</a:t>
            </a:r>
            <a:endParaRPr lang="zh-CN" altLang="en-US" dirty="0"/>
          </a:p>
        </p:txBody>
      </p:sp>
      <p:pic>
        <p:nvPicPr>
          <p:cNvPr id="4" name="内容占位符 3" descr="2DDeformabl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428736"/>
            <a:ext cx="5483016" cy="4525963"/>
          </a:xfrm>
        </p:spPr>
      </p:pic>
      <p:sp>
        <p:nvSpPr>
          <p:cNvPr id="6" name="矩形 5"/>
          <p:cNvSpPr/>
          <p:nvPr/>
        </p:nvSpPr>
        <p:spPr>
          <a:xfrm>
            <a:off x="357158" y="2000240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Spectral method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Cour</a:t>
            </a:r>
            <a:r>
              <a:rPr lang="en-US" altLang="zh-CN" dirty="0" smtClean="0"/>
              <a:t> et al. 2006]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06" y="3071810"/>
            <a:ext cx="242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/>
              <a:t>Hypergraph</a:t>
            </a:r>
            <a:r>
              <a:rPr lang="en-US" altLang="zh-CN" dirty="0" smtClean="0"/>
              <a:t> matching 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Zass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Shashua</a:t>
            </a:r>
            <a:r>
              <a:rPr lang="en-US" altLang="zh-CN" dirty="0" smtClean="0"/>
              <a:t> 2008]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4282" y="4143380"/>
            <a:ext cx="2500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third-order tensor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Duchenne</a:t>
            </a:r>
            <a:r>
              <a:rPr lang="en-US" altLang="zh-CN" dirty="0" smtClean="0"/>
              <a:t> et al. 2009]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5429264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SuperMatching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8926" y="6072206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cloth: F80-F90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500694" y="6072206"/>
            <a:ext cx="221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cushion: F144-F156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/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79844"/>
          <a:ext cx="7500990" cy="3506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51255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000" b="1" dirty="0" smtClean="0"/>
              <a:t>with competitive time 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14554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400" b="1" dirty="0" smtClean="0"/>
              <a:t>with competitive time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786182" y="1071546"/>
            <a:ext cx="1571636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26800" y="5625408"/>
            <a:ext cx="571504" cy="267996"/>
          </a:xfrm>
          <a:prstGeom prst="rect">
            <a:avLst/>
          </a:prstGeom>
          <a:solidFill>
            <a:schemeClr val="bg1">
              <a:lumMod val="5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b="1" dirty="0" smtClean="0">
                <a:latin typeface="Cooper Black" pitchFamily="18" charset="0"/>
                <a:cs typeface="FrankRuehl" pitchFamily="34" charset="-79"/>
              </a:rPr>
              <a:t>JOBS</a:t>
            </a:r>
            <a:endParaRPr lang="zh-CN" altLang="en-US" sz="1400" b="1" dirty="0">
              <a:latin typeface="Cooper Black" pitchFamily="18" charset="0"/>
              <a:cs typeface="FrankRuehl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5929330"/>
            <a:ext cx="722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Pairwise</a:t>
            </a:r>
            <a:r>
              <a:rPr lang="en-US" altLang="zh-CN" sz="2000" dirty="0" smtClean="0"/>
              <a:t> matching using uniformly sampled points on the 3D shapes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" name="graph-vision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439" y="2357430"/>
            <a:ext cx="8751155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5247" y="5743534"/>
            <a:ext cx="641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Third-order diagram (edge length invariance in 3D triangles)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00372"/>
            <a:ext cx="3034967" cy="238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71744"/>
            <a:ext cx="2303339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roostermatching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714744" y="1857364"/>
            <a:ext cx="4214842" cy="2291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1" name="roosterreg1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16533" y="2428868"/>
            <a:ext cx="4274557" cy="3205918"/>
          </a:xfrm>
          <a:prstGeom prst="rect">
            <a:avLst/>
          </a:prstGeom>
        </p:spPr>
      </p:pic>
      <p:pic>
        <p:nvPicPr>
          <p:cNvPr id="12" name="rooster2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258770" y="2392598"/>
            <a:ext cx="3869538" cy="34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42" y="2019953"/>
            <a:ext cx="3500430" cy="11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260319"/>
            <a:ext cx="2693873" cy="16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5055322"/>
            <a:ext cx="3500429" cy="147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2000240"/>
            <a:ext cx="4207698" cy="431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2869262"/>
            <a:ext cx="159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Source shape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1604" y="4615968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Target shape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06977" y="6233498"/>
            <a:ext cx="182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Final alignment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00694" y="6226848"/>
            <a:ext cx="214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Pairwise</a:t>
            </a:r>
            <a:r>
              <a:rPr lang="en-US" altLang="zh-CN" b="1" dirty="0" smtClean="0"/>
              <a:t> Matching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kinect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6206" y="1902426"/>
            <a:ext cx="6350044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9" y="2202206"/>
            <a:ext cx="1928825" cy="3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45750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45750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3116"/>
            <a:ext cx="4183056" cy="353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8842" y="2191156"/>
            <a:ext cx="1960612" cy="348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4960132" y="2920696"/>
            <a:ext cx="3629953" cy="1667444"/>
            <a:chOff x="4960132" y="3062818"/>
            <a:chExt cx="3629953" cy="16674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960132" y="3062818"/>
              <a:ext cx="3629953" cy="1667444"/>
              <a:chOff x="4960132" y="3062818"/>
              <a:chExt cx="3629953" cy="1667444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60132" y="3062818"/>
                <a:ext cx="612000" cy="1152000"/>
              </a:xfrm>
              <a:custGeom>
                <a:avLst/>
                <a:gdLst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692150 w 692150"/>
                  <a:gd name="connsiteY2" fmla="*/ 209550 h 1346200"/>
                  <a:gd name="connsiteX3" fmla="*/ 590550 w 692150"/>
                  <a:gd name="connsiteY3" fmla="*/ 1123950 h 1346200"/>
                  <a:gd name="connsiteX4" fmla="*/ 317500 w 692150"/>
                  <a:gd name="connsiteY4" fmla="*/ 1346200 h 1346200"/>
                  <a:gd name="connsiteX5" fmla="*/ 133350 w 692150"/>
                  <a:gd name="connsiteY5" fmla="*/ 863600 h 1346200"/>
                  <a:gd name="connsiteX6" fmla="*/ 0 w 692150"/>
                  <a:gd name="connsiteY6" fmla="*/ 723900 h 1346200"/>
                  <a:gd name="connsiteX7" fmla="*/ 44450 w 692150"/>
                  <a:gd name="connsiteY7" fmla="*/ 387350 h 1346200"/>
                  <a:gd name="connsiteX8" fmla="*/ 266700 w 692150"/>
                  <a:gd name="connsiteY8" fmla="*/ 146050 h 1346200"/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501650 w 692150"/>
                  <a:gd name="connsiteY2" fmla="*/ 88885 h 1346200"/>
                  <a:gd name="connsiteX3" fmla="*/ 692150 w 692150"/>
                  <a:gd name="connsiteY3" fmla="*/ 209550 h 1346200"/>
                  <a:gd name="connsiteX4" fmla="*/ 590550 w 692150"/>
                  <a:gd name="connsiteY4" fmla="*/ 1123950 h 1346200"/>
                  <a:gd name="connsiteX5" fmla="*/ 317500 w 692150"/>
                  <a:gd name="connsiteY5" fmla="*/ 1346200 h 1346200"/>
                  <a:gd name="connsiteX6" fmla="*/ 133350 w 692150"/>
                  <a:gd name="connsiteY6" fmla="*/ 863600 h 1346200"/>
                  <a:gd name="connsiteX7" fmla="*/ 0 w 692150"/>
                  <a:gd name="connsiteY7" fmla="*/ 723900 h 1346200"/>
                  <a:gd name="connsiteX8" fmla="*/ 44450 w 692150"/>
                  <a:gd name="connsiteY8" fmla="*/ 387350 h 1346200"/>
                  <a:gd name="connsiteX9" fmla="*/ 266700 w 692150"/>
                  <a:gd name="connsiteY9" fmla="*/ 146050 h 1346200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508000 w 692150"/>
                  <a:gd name="connsiteY2" fmla="*/ 82550 h 1257315"/>
                  <a:gd name="connsiteX3" fmla="*/ 692150 w 692150"/>
                  <a:gd name="connsiteY3" fmla="*/ 120665 h 1257315"/>
                  <a:gd name="connsiteX4" fmla="*/ 590550 w 692150"/>
                  <a:gd name="connsiteY4" fmla="*/ 1035065 h 1257315"/>
                  <a:gd name="connsiteX5" fmla="*/ 317500 w 692150"/>
                  <a:gd name="connsiteY5" fmla="*/ 1257315 h 1257315"/>
                  <a:gd name="connsiteX6" fmla="*/ 133350 w 692150"/>
                  <a:gd name="connsiteY6" fmla="*/ 774715 h 1257315"/>
                  <a:gd name="connsiteX7" fmla="*/ 0 w 692150"/>
                  <a:gd name="connsiteY7" fmla="*/ 635015 h 1257315"/>
                  <a:gd name="connsiteX8" fmla="*/ 44450 w 692150"/>
                  <a:gd name="connsiteY8" fmla="*/ 298465 h 1257315"/>
                  <a:gd name="connsiteX9" fmla="*/ 266700 w 692150"/>
                  <a:gd name="connsiteY9" fmla="*/ 57165 h 1257315"/>
                  <a:gd name="connsiteX0" fmla="*/ 266700 w 692150"/>
                  <a:gd name="connsiteY0" fmla="*/ 0 h 1200150"/>
                  <a:gd name="connsiteX1" fmla="*/ 508000 w 692150"/>
                  <a:gd name="connsiteY1" fmla="*/ 25385 h 1200150"/>
                  <a:gd name="connsiteX2" fmla="*/ 692150 w 692150"/>
                  <a:gd name="connsiteY2" fmla="*/ 63500 h 1200150"/>
                  <a:gd name="connsiteX3" fmla="*/ 590550 w 692150"/>
                  <a:gd name="connsiteY3" fmla="*/ 977900 h 1200150"/>
                  <a:gd name="connsiteX4" fmla="*/ 317500 w 692150"/>
                  <a:gd name="connsiteY4" fmla="*/ 1200150 h 1200150"/>
                  <a:gd name="connsiteX5" fmla="*/ 133350 w 692150"/>
                  <a:gd name="connsiteY5" fmla="*/ 717550 h 1200150"/>
                  <a:gd name="connsiteX6" fmla="*/ 0 w 692150"/>
                  <a:gd name="connsiteY6" fmla="*/ 577850 h 1200150"/>
                  <a:gd name="connsiteX7" fmla="*/ 44450 w 692150"/>
                  <a:gd name="connsiteY7" fmla="*/ 241300 h 1200150"/>
                  <a:gd name="connsiteX8" fmla="*/ 266700 w 692150"/>
                  <a:gd name="connsiteY8" fmla="*/ 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150" h="1200150">
                    <a:moveTo>
                      <a:pt x="266700" y="0"/>
                    </a:moveTo>
                    <a:lnTo>
                      <a:pt x="508000" y="25385"/>
                    </a:lnTo>
                    <a:lnTo>
                      <a:pt x="692150" y="63500"/>
                    </a:lnTo>
                    <a:lnTo>
                      <a:pt x="590550" y="977900"/>
                    </a:lnTo>
                    <a:lnTo>
                      <a:pt x="317500" y="1200150"/>
                    </a:lnTo>
                    <a:lnTo>
                      <a:pt x="133350" y="717550"/>
                    </a:lnTo>
                    <a:lnTo>
                      <a:pt x="0" y="577850"/>
                    </a:lnTo>
                    <a:lnTo>
                      <a:pt x="44450" y="241300"/>
                    </a:lnTo>
                    <a:lnTo>
                      <a:pt x="26670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468815" y="4079631"/>
                <a:ext cx="545123" cy="545123"/>
              </a:xfrm>
              <a:custGeom>
                <a:avLst/>
                <a:gdLst>
                  <a:gd name="connsiteX0" fmla="*/ 87923 w 545123"/>
                  <a:gd name="connsiteY0" fmla="*/ 0 h 545123"/>
                  <a:gd name="connsiteX1" fmla="*/ 545123 w 545123"/>
                  <a:gd name="connsiteY1" fmla="*/ 17584 h 545123"/>
                  <a:gd name="connsiteX2" fmla="*/ 509954 w 545123"/>
                  <a:gd name="connsiteY2" fmla="*/ 527538 h 545123"/>
                  <a:gd name="connsiteX3" fmla="*/ 0 w 545123"/>
                  <a:gd name="connsiteY3" fmla="*/ 545123 h 545123"/>
                  <a:gd name="connsiteX4" fmla="*/ 87923 w 545123"/>
                  <a:gd name="connsiteY4" fmla="*/ 0 h 5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123" h="545123">
                    <a:moveTo>
                      <a:pt x="87923" y="0"/>
                    </a:moveTo>
                    <a:lnTo>
                      <a:pt x="545123" y="17584"/>
                    </a:lnTo>
                    <a:lnTo>
                      <a:pt x="509954" y="527538"/>
                    </a:lnTo>
                    <a:lnTo>
                      <a:pt x="0" y="545123"/>
                    </a:lnTo>
                    <a:lnTo>
                      <a:pt x="87923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040315" y="3191608"/>
                <a:ext cx="800100" cy="729761"/>
              </a:xfrm>
              <a:custGeom>
                <a:avLst/>
                <a:gdLst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11" fmla="*/ 395654 w 800100"/>
                  <a:gd name="connsiteY11" fmla="*/ 0 h 72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100" h="729761">
                    <a:moveTo>
                      <a:pt x="395654" y="0"/>
                    </a:moveTo>
                    <a:lnTo>
                      <a:pt x="70339" y="290146"/>
                    </a:lnTo>
                    <a:lnTo>
                      <a:pt x="0" y="386861"/>
                    </a:lnTo>
                    <a:lnTo>
                      <a:pt x="193431" y="386861"/>
                    </a:lnTo>
                    <a:lnTo>
                      <a:pt x="290147" y="624254"/>
                    </a:lnTo>
                    <a:lnTo>
                      <a:pt x="465993" y="360484"/>
                    </a:lnTo>
                    <a:lnTo>
                      <a:pt x="650631" y="729761"/>
                    </a:lnTo>
                    <a:lnTo>
                      <a:pt x="791308" y="597877"/>
                    </a:lnTo>
                    <a:lnTo>
                      <a:pt x="800100" y="114300"/>
                    </a:lnTo>
                    <a:lnTo>
                      <a:pt x="791308" y="0"/>
                    </a:lnTo>
                    <a:lnTo>
                      <a:pt x="448408" y="0"/>
                    </a:lnTo>
                    <a:lnTo>
                      <a:pt x="395654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901962" y="3209192"/>
                <a:ext cx="465992" cy="914400"/>
              </a:xfrm>
              <a:custGeom>
                <a:avLst/>
                <a:gdLst>
                  <a:gd name="connsiteX0" fmla="*/ 465992 w 465992"/>
                  <a:gd name="connsiteY0" fmla="*/ 26377 h 914400"/>
                  <a:gd name="connsiteX1" fmla="*/ 334107 w 465992"/>
                  <a:gd name="connsiteY1" fmla="*/ 0 h 914400"/>
                  <a:gd name="connsiteX2" fmla="*/ 52753 w 465992"/>
                  <a:gd name="connsiteY2" fmla="*/ 378070 h 914400"/>
                  <a:gd name="connsiteX3" fmla="*/ 0 w 465992"/>
                  <a:gd name="connsiteY3" fmla="*/ 782516 h 914400"/>
                  <a:gd name="connsiteX4" fmla="*/ 202223 w 465992"/>
                  <a:gd name="connsiteY4" fmla="*/ 914400 h 914400"/>
                  <a:gd name="connsiteX5" fmla="*/ 342900 w 465992"/>
                  <a:gd name="connsiteY5" fmla="*/ 386862 h 914400"/>
                  <a:gd name="connsiteX6" fmla="*/ 465992 w 465992"/>
                  <a:gd name="connsiteY6" fmla="*/ 263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992" h="914400">
                    <a:moveTo>
                      <a:pt x="465992" y="26377"/>
                    </a:moveTo>
                    <a:lnTo>
                      <a:pt x="334107" y="0"/>
                    </a:lnTo>
                    <a:cubicBezTo>
                      <a:pt x="50977" y="371608"/>
                      <a:pt x="52753" y="214528"/>
                      <a:pt x="52753" y="378070"/>
                    </a:cubicBezTo>
                    <a:lnTo>
                      <a:pt x="0" y="782516"/>
                    </a:lnTo>
                    <a:lnTo>
                      <a:pt x="202223" y="914400"/>
                    </a:lnTo>
                    <a:lnTo>
                      <a:pt x="342900" y="386862"/>
                    </a:lnTo>
                    <a:lnTo>
                      <a:pt x="465992" y="26377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7323992" y="3270738"/>
                <a:ext cx="1266093" cy="712177"/>
              </a:xfrm>
              <a:custGeom>
                <a:avLst/>
                <a:gdLst>
                  <a:gd name="connsiteX0" fmla="*/ 580293 w 1266093"/>
                  <a:gd name="connsiteY0" fmla="*/ 8793 h 712177"/>
                  <a:gd name="connsiteX1" fmla="*/ 0 w 1266093"/>
                  <a:gd name="connsiteY1" fmla="*/ 307731 h 712177"/>
                  <a:gd name="connsiteX2" fmla="*/ 184639 w 1266093"/>
                  <a:gd name="connsiteY2" fmla="*/ 290147 h 712177"/>
                  <a:gd name="connsiteX3" fmla="*/ 501162 w 1266093"/>
                  <a:gd name="connsiteY3" fmla="*/ 589085 h 712177"/>
                  <a:gd name="connsiteX4" fmla="*/ 817685 w 1266093"/>
                  <a:gd name="connsiteY4" fmla="*/ 202224 h 712177"/>
                  <a:gd name="connsiteX5" fmla="*/ 1266093 w 1266093"/>
                  <a:gd name="connsiteY5" fmla="*/ 712177 h 712177"/>
                  <a:gd name="connsiteX6" fmla="*/ 1257300 w 1266093"/>
                  <a:gd name="connsiteY6" fmla="*/ 536331 h 712177"/>
                  <a:gd name="connsiteX7" fmla="*/ 1037493 w 1266093"/>
                  <a:gd name="connsiteY7" fmla="*/ 123093 h 712177"/>
                  <a:gd name="connsiteX8" fmla="*/ 914400 w 1266093"/>
                  <a:gd name="connsiteY8" fmla="*/ 0 h 712177"/>
                  <a:gd name="connsiteX9" fmla="*/ 580293 w 1266093"/>
                  <a:gd name="connsiteY9" fmla="*/ 8793 h 7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6093" h="712177">
                    <a:moveTo>
                      <a:pt x="580293" y="8793"/>
                    </a:moveTo>
                    <a:lnTo>
                      <a:pt x="0" y="307731"/>
                    </a:lnTo>
                    <a:lnTo>
                      <a:pt x="184639" y="290147"/>
                    </a:lnTo>
                    <a:lnTo>
                      <a:pt x="501162" y="589085"/>
                    </a:lnTo>
                    <a:lnTo>
                      <a:pt x="817685" y="202224"/>
                    </a:lnTo>
                    <a:lnTo>
                      <a:pt x="1266093" y="712177"/>
                    </a:lnTo>
                    <a:lnTo>
                      <a:pt x="1257300" y="536331"/>
                    </a:lnTo>
                    <a:lnTo>
                      <a:pt x="1037493" y="123093"/>
                    </a:lnTo>
                    <a:lnTo>
                      <a:pt x="914400" y="0"/>
                    </a:lnTo>
                    <a:lnTo>
                      <a:pt x="580293" y="8793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7586121" y="4044462"/>
                <a:ext cx="678648" cy="685800"/>
              </a:xfrm>
              <a:custGeom>
                <a:avLst/>
                <a:gdLst>
                  <a:gd name="connsiteX0" fmla="*/ 142317 w 678648"/>
                  <a:gd name="connsiteY0" fmla="*/ 79130 h 685800"/>
                  <a:gd name="connsiteX1" fmla="*/ 300579 w 678648"/>
                  <a:gd name="connsiteY1" fmla="*/ 0 h 685800"/>
                  <a:gd name="connsiteX2" fmla="*/ 537971 w 678648"/>
                  <a:gd name="connsiteY2" fmla="*/ 70338 h 685800"/>
                  <a:gd name="connsiteX3" fmla="*/ 678648 w 678648"/>
                  <a:gd name="connsiteY3" fmla="*/ 509953 h 685800"/>
                  <a:gd name="connsiteX4" fmla="*/ 458841 w 678648"/>
                  <a:gd name="connsiteY4" fmla="*/ 685800 h 685800"/>
                  <a:gd name="connsiteX5" fmla="*/ 239033 w 678648"/>
                  <a:gd name="connsiteY5" fmla="*/ 668215 h 685800"/>
                  <a:gd name="connsiteX6" fmla="*/ 124733 w 678648"/>
                  <a:gd name="connsiteY6" fmla="*/ 342900 h 685800"/>
                  <a:gd name="connsiteX7" fmla="*/ 142317 w 678648"/>
                  <a:gd name="connsiteY7" fmla="*/ 7913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648" h="685800">
                    <a:moveTo>
                      <a:pt x="142317" y="79130"/>
                    </a:moveTo>
                    <a:lnTo>
                      <a:pt x="300579" y="0"/>
                    </a:lnTo>
                    <a:lnTo>
                      <a:pt x="537971" y="70338"/>
                    </a:lnTo>
                    <a:lnTo>
                      <a:pt x="678648" y="509953"/>
                    </a:lnTo>
                    <a:lnTo>
                      <a:pt x="458841" y="685800"/>
                    </a:lnTo>
                    <a:lnTo>
                      <a:pt x="239033" y="668215"/>
                    </a:lnTo>
                    <a:cubicBezTo>
                      <a:pt x="114904" y="340159"/>
                      <a:pt x="0" y="342900"/>
                      <a:pt x="124733" y="342900"/>
                    </a:cubicBezTo>
                    <a:lnTo>
                      <a:pt x="142317" y="7913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429388" y="4143380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distortion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14972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14972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9" name="robot4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43504" y="2214554"/>
            <a:ext cx="2714644" cy="3334291"/>
          </a:xfrm>
          <a:prstGeom prst="rect">
            <a:avLst/>
          </a:prstGeom>
        </p:spPr>
      </p:pic>
      <p:pic>
        <p:nvPicPr>
          <p:cNvPr id="8" name="robot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214282" y="2214522"/>
            <a:ext cx="4857784" cy="3643338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1006</Words>
  <Application>Microsoft Macintosh PowerPoint</Application>
  <PresentationFormat>全屏显示(4:3)</PresentationFormat>
  <Paragraphs>293</Paragraphs>
  <Slides>15</Slides>
  <Notes>15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SuperMatching:  Feature Matching using  Supersymmetric Geometric Constraints</vt:lpstr>
      <vt:lpstr>Overview</vt:lpstr>
      <vt:lpstr>Overview</vt:lpstr>
      <vt:lpstr>3D rigid shapes scans</vt:lpstr>
      <vt:lpstr>3D rigid shapes scans</vt:lpstr>
      <vt:lpstr>3D real depth scans</vt:lpstr>
      <vt:lpstr>3D real depth scans</vt:lpstr>
      <vt:lpstr>3D articulated shapes</vt:lpstr>
      <vt:lpstr>3D articulated shapes</vt:lpstr>
      <vt:lpstr>Deformable surfaces</vt:lpstr>
      <vt:lpstr>Deformable surfaces</vt:lpstr>
      <vt:lpstr>Deformable surfaces</vt:lpstr>
      <vt:lpstr>Deformable surfaces</vt:lpstr>
      <vt:lpstr>Thanks</vt:lpstr>
      <vt:lpstr>Thanks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SuperMatching: Feature Matching  using Supersymmetric Geometric Constraints</dc:title>
  <dc:creator>Zhi-Quan</dc:creator>
  <cp:lastModifiedBy>Administrator</cp:lastModifiedBy>
  <cp:revision>57</cp:revision>
  <dcterms:created xsi:type="dcterms:W3CDTF">2012-01-14T15:32:34Z</dcterms:created>
  <dcterms:modified xsi:type="dcterms:W3CDTF">2012-01-17T08:31:02Z</dcterms:modified>
</cp:coreProperties>
</file>